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42" r:id="rId2"/>
    <p:sldMasterId id="2147483754" r:id="rId3"/>
  </p:sldMasterIdLst>
  <p:sldIdLst>
    <p:sldId id="275" r:id="rId4"/>
    <p:sldId id="276" r:id="rId5"/>
    <p:sldId id="257" r:id="rId6"/>
    <p:sldId id="279" r:id="rId7"/>
    <p:sldId id="302" r:id="rId8"/>
    <p:sldId id="258" r:id="rId9"/>
    <p:sldId id="262" r:id="rId10"/>
    <p:sldId id="261" r:id="rId11"/>
    <p:sldId id="259" r:id="rId12"/>
    <p:sldId id="260" r:id="rId13"/>
    <p:sldId id="290" r:id="rId14"/>
    <p:sldId id="263" r:id="rId15"/>
    <p:sldId id="284" r:id="rId16"/>
    <p:sldId id="291" r:id="rId17"/>
    <p:sldId id="285" r:id="rId18"/>
    <p:sldId id="277" r:id="rId19"/>
    <p:sldId id="264" r:id="rId20"/>
    <p:sldId id="292" r:id="rId21"/>
    <p:sldId id="293" r:id="rId22"/>
    <p:sldId id="269" r:id="rId23"/>
    <p:sldId id="271" r:id="rId24"/>
    <p:sldId id="294" r:id="rId25"/>
    <p:sldId id="272" r:id="rId26"/>
    <p:sldId id="273" r:id="rId27"/>
    <p:sldId id="286" r:id="rId28"/>
    <p:sldId id="278" r:id="rId29"/>
    <p:sldId id="280" r:id="rId30"/>
    <p:sldId id="281" r:id="rId31"/>
    <p:sldId id="295" r:id="rId32"/>
    <p:sldId id="299" r:id="rId33"/>
    <p:sldId id="289" r:id="rId34"/>
    <p:sldId id="282" r:id="rId35"/>
    <p:sldId id="287" r:id="rId36"/>
    <p:sldId id="296" r:id="rId37"/>
    <p:sldId id="297" r:id="rId38"/>
    <p:sldId id="274" r:id="rId39"/>
    <p:sldId id="288" r:id="rId40"/>
    <p:sldId id="300" r:id="rId41"/>
    <p:sldId id="298" r:id="rId42"/>
    <p:sldId id="301" r:id="rId43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17" autoAdjust="0"/>
  </p:normalViewPr>
  <p:slideViewPr>
    <p:cSldViewPr>
      <p:cViewPr varScale="1">
        <p:scale>
          <a:sx n="52" d="100"/>
          <a:sy n="52" d="100"/>
        </p:scale>
        <p:origin x="-965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82ED9-5572-4EF7-80E9-993509F50D6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80953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3C4FB-DD56-48EE-A609-4F141E8ABDF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64612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FF5E6-648A-4FC3-BD5C-E691424BB564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0599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noProof="1" smtClean="0"/>
              <a:t>Click to edit Master subtitle style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305550"/>
            <a:ext cx="841248" cy="4762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extLst/>
          </a:lstStyle>
          <a:p>
            <a:pPr>
              <a:defRPr/>
            </a:pPr>
            <a:fld id="{1AA82ED9-5572-4EF7-80E9-993509F50D66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305550"/>
            <a:ext cx="841248" cy="4762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extLst/>
          </a:lstStyle>
          <a:p>
            <a:pPr>
              <a:defRPr/>
            </a:pPr>
            <a:fld id="{97F279D1-B07C-4649-A1ED-9DE2C3249452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305550"/>
            <a:ext cx="841248" cy="4762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extLst/>
          </a:lstStyle>
          <a:p>
            <a:pPr>
              <a:defRPr/>
            </a:pPr>
            <a:fld id="{06D86A34-1DF5-48EE-9845-B9052B72804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305550"/>
            <a:ext cx="841248" cy="4762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extLst/>
          </a:lstStyle>
          <a:p>
            <a:pPr>
              <a:defRPr/>
            </a:pPr>
            <a:fld id="{43F2A345-75AB-4E94-B0D0-C78BF3B36EAD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2080" y="1676400"/>
            <a:ext cx="3657600" cy="228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457950"/>
            <a:ext cx="841248" cy="4762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extLst/>
          </a:lstStyle>
          <a:p>
            <a:pPr>
              <a:defRPr/>
            </a:pPr>
            <a:fld id="{43F2A345-75AB-4E94-B0D0-C78BF3B36EAD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sp>
        <p:nvSpPr>
          <p:cNvPr id="15" name="Content Placeholder 2"/>
          <p:cNvSpPr>
            <a:spLocks noGrp="1"/>
          </p:cNvSpPr>
          <p:nvPr>
            <p:ph sz="half" idx="10"/>
          </p:nvPr>
        </p:nvSpPr>
        <p:spPr>
          <a:xfrm>
            <a:off x="1524000" y="1676400"/>
            <a:ext cx="3657600" cy="228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Content Placeholder 3"/>
          <p:cNvSpPr>
            <a:spLocks noGrp="1"/>
          </p:cNvSpPr>
          <p:nvPr>
            <p:ph sz="half" idx="11"/>
          </p:nvPr>
        </p:nvSpPr>
        <p:spPr>
          <a:xfrm>
            <a:off x="5212080" y="4191000"/>
            <a:ext cx="3657600" cy="228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2"/>
          </p:nvPr>
        </p:nvSpPr>
        <p:spPr>
          <a:xfrm>
            <a:off x="1524000" y="4191000"/>
            <a:ext cx="3657600" cy="228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608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229600" y="6305550"/>
            <a:ext cx="841248" cy="4762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extLst/>
          </a:lstStyle>
          <a:p>
            <a:pPr>
              <a:defRPr/>
            </a:pPr>
            <a:fld id="{F03F5416-BB0B-4452-8457-318AC0B54449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305550"/>
            <a:ext cx="841248" cy="4762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extLst/>
          </a:lstStyle>
          <a:p>
            <a:pPr>
              <a:defRPr/>
            </a:pPr>
            <a:fld id="{DC21799B-36CB-487B-A55D-58F875704E87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305550"/>
            <a:ext cx="841248" cy="4762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extLst/>
          </a:lstStyle>
          <a:p>
            <a:pPr>
              <a:defRPr/>
            </a:pPr>
            <a:fld id="{E281677B-1126-48FF-9631-DCF6B8DAF10D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279D1-B07C-4649-A1ED-9DE2C324945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63848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fld id="{9EE536F6-B823-4C93-AF3F-E116FA76EDD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fld id="{D53FAFED-CDAE-4916-B840-DF09BC121E2B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fld id="{E2C3C4FB-DD56-48EE-A609-4F141E8ABDF7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pPr>
              <a:defRPr/>
            </a:pPr>
            <a:fld id="{A45FF5E6-648A-4FC3-BD5C-E691424BB564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5915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4695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1211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6529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28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28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57200" y="3962400"/>
            <a:ext cx="4038600" cy="228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648200" y="3962400"/>
            <a:ext cx="4038600" cy="228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8114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86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86A34-1DF5-48EE-9845-B9052B72804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823437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7874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434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15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9904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06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381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2A345-75AB-4E94-B0D0-C78BF3B36EA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15676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F5416-BB0B-4452-8457-318AC0B5444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1899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1799B-36CB-487B-A55D-58F875704E8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6144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1677B-1126-48FF-9631-DCF6B8DAF10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8955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536F6-B823-4C93-AF3F-E116FA76EDD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4277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FAFED-CDAE-4916-B840-DF09BC121E2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96799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 smtClean="0"/>
              <a:t>Click to edit Master text styles</a:t>
            </a:r>
          </a:p>
          <a:p>
            <a:pPr lvl="1"/>
            <a:r>
              <a:rPr lang="en-CA" altLang="en-US" smtClean="0"/>
              <a:t>Second level</a:t>
            </a:r>
          </a:p>
          <a:p>
            <a:pPr lvl="2"/>
            <a:r>
              <a:rPr lang="en-CA" altLang="en-US" smtClean="0"/>
              <a:t>Third level</a:t>
            </a:r>
          </a:p>
          <a:p>
            <a:pPr lvl="3"/>
            <a:r>
              <a:rPr lang="en-CA" altLang="en-US" smtClean="0"/>
              <a:t>Fourth level</a:t>
            </a:r>
          </a:p>
          <a:p>
            <a:pPr lvl="4"/>
            <a:r>
              <a:rPr lang="en-CA" altLang="en-US" smtClean="0"/>
              <a:t>Fifth level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87CDDA6-5CA0-40D1-A9E2-ABFCE1D0FE5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305550"/>
            <a:ext cx="841248" cy="4762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extLst/>
          </a:lstStyle>
          <a:p>
            <a:pPr>
              <a:defRPr/>
            </a:pPr>
            <a:fld id="{662F161C-6607-4EAC-9D1D-57F3B45922AA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67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C3659-2506-47E3-8D50-531F89D1341D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1948E-5B8F-4513-ACF6-30D575403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35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66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engage.bcedplan.ca/2013/07/ace-ing-their-education/" TargetMode="Externa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12-28-12.pdf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97" y="228602"/>
            <a:ext cx="7914603" cy="26036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600" y="3581400"/>
            <a:ext cx="81534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From Outcast to “In-cast”</a:t>
            </a:r>
          </a:p>
          <a:p>
            <a:pPr algn="ctr"/>
            <a:r>
              <a:rPr lang="en-US" sz="2400" b="1" dirty="0" smtClean="0"/>
              <a:t>The Rebuilding of an Alternate Program</a:t>
            </a:r>
          </a:p>
          <a:p>
            <a:pPr algn="ctr"/>
            <a:endParaRPr lang="en-US" sz="2000" b="1" dirty="0" smtClean="0"/>
          </a:p>
          <a:p>
            <a:pPr algn="ctr"/>
            <a:r>
              <a:rPr lang="en-US" dirty="0" smtClean="0"/>
              <a:t>Sandy </a:t>
            </a:r>
            <a:r>
              <a:rPr lang="en-US" dirty="0" err="1" smtClean="0"/>
              <a:t>Balascak</a:t>
            </a:r>
            <a:endParaRPr lang="en-US" dirty="0" smtClean="0"/>
          </a:p>
          <a:p>
            <a:pPr algn="ctr"/>
            <a:r>
              <a:rPr lang="en-US" dirty="0" smtClean="0"/>
              <a:t>Administrator</a:t>
            </a:r>
          </a:p>
          <a:p>
            <a:pPr algn="ctr"/>
            <a:r>
              <a:rPr lang="en-US" dirty="0" err="1" smtClean="0"/>
              <a:t>BCSSA</a:t>
            </a:r>
            <a:r>
              <a:rPr lang="en-US" dirty="0" smtClean="0"/>
              <a:t> Conference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 The Legion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One of the first partnerships</a:t>
            </a:r>
          </a:p>
          <a:p>
            <a:pPr eaLnBrk="1" hangingPunct="1"/>
            <a:r>
              <a:rPr lang="en-CA" altLang="en-US" dirty="0" smtClean="0"/>
              <a:t>President at the time was looking to expand community relationships outside of the norm</a:t>
            </a:r>
          </a:p>
          <a:p>
            <a:pPr eaLnBrk="1" hangingPunct="1"/>
            <a:r>
              <a:rPr lang="en-CA" altLang="en-US" dirty="0" smtClean="0"/>
              <a:t>Brought artifacts for an ACE style Remembrance Day event</a:t>
            </a:r>
          </a:p>
          <a:p>
            <a:pPr eaLnBrk="1" hangingPunct="1"/>
            <a:r>
              <a:rPr lang="en-CA" altLang="en-US" dirty="0" smtClean="0"/>
              <a:t>Regular visitors</a:t>
            </a:r>
          </a:p>
          <a:p>
            <a:pPr eaLnBrk="1" hangingPunct="1"/>
            <a:r>
              <a:rPr lang="en-CA" altLang="en-US" dirty="0" smtClean="0"/>
              <a:t>Bursaries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635968"/>
            <a:ext cx="4490884" cy="202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Legion Photos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1676400"/>
            <a:ext cx="3048000" cy="2286000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676400"/>
            <a:ext cx="3048000" cy="2286000"/>
          </a:xfr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2540272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The Legion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435608" y="1447800"/>
            <a:ext cx="7498080" cy="5029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CA" altLang="en-US" dirty="0"/>
              <a:t>Donated the use of the hall for Christmas (later </a:t>
            </a:r>
            <a:r>
              <a:rPr lang="en-CA" altLang="en-US" dirty="0" err="1"/>
              <a:t>Grinchmas</a:t>
            </a:r>
            <a:r>
              <a:rPr lang="en-CA" altLang="en-US" dirty="0"/>
              <a:t>) dinner</a:t>
            </a:r>
          </a:p>
          <a:p>
            <a:pPr eaLnBrk="1" hangingPunct="1">
              <a:defRPr/>
            </a:pPr>
            <a:r>
              <a:rPr lang="en-CA" dirty="0" smtClean="0"/>
              <a:t>Expanded to all fundraisers and special events</a:t>
            </a:r>
          </a:p>
          <a:p>
            <a:pPr eaLnBrk="1" hangingPunct="1">
              <a:defRPr/>
            </a:pPr>
            <a:r>
              <a:rPr lang="en-CA" dirty="0" smtClean="0"/>
              <a:t>ACE Burgers and Silent Auctions</a:t>
            </a:r>
          </a:p>
          <a:p>
            <a:pPr eaLnBrk="1" hangingPunct="1">
              <a:defRPr/>
            </a:pPr>
            <a:r>
              <a:rPr lang="en-CA" dirty="0" smtClean="0"/>
              <a:t>Natural choice when grad formalized</a:t>
            </a:r>
          </a:p>
          <a:p>
            <a:pPr eaLnBrk="1" hangingPunct="1">
              <a:defRPr/>
            </a:pPr>
            <a:r>
              <a:rPr lang="en-CA" dirty="0" smtClean="0"/>
              <a:t>Poppy sales</a:t>
            </a:r>
          </a:p>
          <a:p>
            <a:pPr eaLnBrk="1" hangingPunct="1">
              <a:defRPr/>
            </a:pPr>
            <a:r>
              <a:rPr lang="en-CA" dirty="0" smtClean="0"/>
              <a:t>Veterans </a:t>
            </a:r>
            <a:r>
              <a:rPr lang="en-CA" dirty="0" smtClean="0"/>
              <a:t>dinners</a:t>
            </a:r>
          </a:p>
          <a:p>
            <a:pPr eaLnBrk="1" hangingPunct="1">
              <a:defRPr/>
            </a:pPr>
            <a:r>
              <a:rPr lang="en-CA" dirty="0" smtClean="0"/>
              <a:t>Executive Director attended High School Seniors Grad</a:t>
            </a:r>
          </a:p>
          <a:p>
            <a:pPr eaLnBrk="1" hangingPunct="1">
              <a:defRPr/>
            </a:pPr>
            <a:r>
              <a:rPr lang="en-CA" dirty="0" smtClean="0"/>
              <a:t>Donated laptop bags</a:t>
            </a:r>
            <a:endParaRPr lang="en-CA" dirty="0" smtClean="0"/>
          </a:p>
          <a:p>
            <a:pPr eaLnBrk="1" hangingPunct="1">
              <a:defRPr/>
            </a:pPr>
            <a:endParaRPr lang="en-CA" dirty="0" smtClean="0"/>
          </a:p>
          <a:p>
            <a:pPr eaLnBrk="1" hangingPunct="1">
              <a:defRPr/>
            </a:pPr>
            <a:endParaRPr lang="en-CA" dirty="0" smtClean="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C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&amp; 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Approached ACE to become more involved in the community</a:t>
            </a:r>
          </a:p>
          <a:p>
            <a:r>
              <a:rPr lang="en-US" dirty="0" smtClean="0"/>
              <a:t>Supplied all ingredients for Christmas breakfast </a:t>
            </a:r>
          </a:p>
          <a:p>
            <a:r>
              <a:rPr lang="en-US" dirty="0" smtClean="0"/>
              <a:t>Sends Root Bear to a variety of events</a:t>
            </a:r>
          </a:p>
          <a:p>
            <a:r>
              <a:rPr lang="en-US" dirty="0" smtClean="0"/>
              <a:t>Catered awards day for a fraction of retail </a:t>
            </a:r>
            <a:r>
              <a:rPr lang="en-US" dirty="0" smtClean="0"/>
              <a:t>cost</a:t>
            </a:r>
          </a:p>
          <a:p>
            <a:r>
              <a:rPr lang="en-US" dirty="0" smtClean="0"/>
              <a:t>Helps out with plates and cups when needed</a:t>
            </a:r>
          </a:p>
          <a:p>
            <a:r>
              <a:rPr lang="en-US" dirty="0" smtClean="0"/>
              <a:t>Never says no to helping out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111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&amp; W Events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1676400"/>
            <a:ext cx="3048000" cy="2286000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676400"/>
            <a:ext cx="3048000" cy="2286000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8908180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Harrison Beach Hotel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505200"/>
            <a:ext cx="7620000" cy="2743200"/>
          </a:xfrm>
        </p:spPr>
        <p:txBody>
          <a:bodyPr/>
          <a:lstStyle/>
          <a:p>
            <a:r>
              <a:rPr lang="en-US" dirty="0" smtClean="0"/>
              <a:t>Donates 3 rooms every year for Christmas event</a:t>
            </a:r>
          </a:p>
          <a:p>
            <a:r>
              <a:rPr lang="en-US" dirty="0" smtClean="0"/>
              <a:t>Donates free nights for fundraising events</a:t>
            </a:r>
          </a:p>
          <a:p>
            <a:r>
              <a:rPr lang="en-US" dirty="0" smtClean="0"/>
              <a:t>Donated conference room for conference</a:t>
            </a:r>
          </a:p>
          <a:p>
            <a:r>
              <a:rPr lang="en-US" dirty="0" smtClean="0"/>
              <a:t>Ongoing donation of conference room for classes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95" y="1447800"/>
            <a:ext cx="5561905" cy="1942534"/>
          </a:xfrm>
        </p:spPr>
      </p:pic>
    </p:spTree>
    <p:extLst>
      <p:ext uri="{BB962C8B-B14F-4D97-AF65-F5344CB8AC3E}">
        <p14:creationId xmlns:p14="http://schemas.microsoft.com/office/powerpoint/2010/main" val="1978325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What community </a:t>
            </a:r>
            <a:r>
              <a:rPr lang="en-US" dirty="0" smtClean="0"/>
              <a:t>organizations are within </a:t>
            </a:r>
            <a:r>
              <a:rPr lang="en-US" dirty="0" smtClean="0"/>
              <a:t>a 10 km. radius? </a:t>
            </a:r>
            <a:endParaRPr lang="en-US" dirty="0"/>
          </a:p>
          <a:p>
            <a:r>
              <a:rPr lang="en-US" dirty="0" smtClean="0"/>
              <a:t>Have you been there?  </a:t>
            </a:r>
          </a:p>
          <a:p>
            <a:r>
              <a:rPr lang="en-US" dirty="0" smtClean="0"/>
              <a:t>What resources are there?</a:t>
            </a:r>
          </a:p>
          <a:p>
            <a:r>
              <a:rPr lang="en-US" dirty="0" smtClean="0"/>
              <a:t>How to meet them?</a:t>
            </a:r>
          </a:p>
          <a:p>
            <a:r>
              <a:rPr lang="en-US" dirty="0" smtClean="0"/>
              <a:t>Memberships?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Possibilities</a:t>
            </a:r>
          </a:p>
          <a:p>
            <a:r>
              <a:rPr lang="en-US" dirty="0" smtClean="0"/>
              <a:t>Legion</a:t>
            </a:r>
          </a:p>
          <a:p>
            <a:r>
              <a:rPr lang="en-US" dirty="0" smtClean="0"/>
              <a:t>Community Services</a:t>
            </a:r>
          </a:p>
          <a:p>
            <a:r>
              <a:rPr lang="en-US" dirty="0" smtClean="0"/>
              <a:t>Public Library</a:t>
            </a:r>
          </a:p>
          <a:p>
            <a:r>
              <a:rPr lang="en-US" dirty="0" smtClean="0"/>
              <a:t>Elks</a:t>
            </a:r>
          </a:p>
          <a:p>
            <a:r>
              <a:rPr lang="en-US" dirty="0" smtClean="0"/>
              <a:t>Lions</a:t>
            </a:r>
          </a:p>
          <a:p>
            <a:r>
              <a:rPr lang="en-US" dirty="0" smtClean="0"/>
              <a:t>Restaurants</a:t>
            </a:r>
          </a:p>
          <a:p>
            <a:r>
              <a:rPr lang="en-US" dirty="0" smtClean="0"/>
              <a:t>Many more...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532287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mtClean="0"/>
              <a:t>Senior/Teen Events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r>
              <a:rPr lang="en-CA" altLang="en-US" dirty="0" smtClean="0"/>
              <a:t>Beginning of work with seniors</a:t>
            </a:r>
          </a:p>
          <a:p>
            <a:pPr eaLnBrk="1" hangingPunct="1"/>
            <a:r>
              <a:rPr lang="en-CA" altLang="en-US" dirty="0" smtClean="0"/>
              <a:t>Original idea of Frank </a:t>
            </a:r>
            <a:r>
              <a:rPr lang="en-CA" altLang="en-US" dirty="0" err="1" smtClean="0"/>
              <a:t>Royle</a:t>
            </a:r>
            <a:r>
              <a:rPr lang="en-CA" altLang="en-US" dirty="0" smtClean="0"/>
              <a:t> (grandparent of 2 students)</a:t>
            </a:r>
          </a:p>
          <a:p>
            <a:pPr eaLnBrk="1" hangingPunct="1"/>
            <a:r>
              <a:rPr lang="en-CA" altLang="en-US" dirty="0" smtClean="0"/>
              <a:t>Lunch and activities 4 times per year</a:t>
            </a:r>
          </a:p>
          <a:p>
            <a:pPr eaLnBrk="1" hangingPunct="1"/>
            <a:r>
              <a:rPr lang="en-CA" altLang="en-US" dirty="0" smtClean="0"/>
              <a:t>Have done bingo, dance, games</a:t>
            </a:r>
          </a:p>
          <a:p>
            <a:pPr eaLnBrk="1" hangingPunct="1"/>
            <a:r>
              <a:rPr lang="en-CA" altLang="en-US" dirty="0" smtClean="0"/>
              <a:t>Frank/Eunice powerhouse organizers</a:t>
            </a:r>
          </a:p>
          <a:p>
            <a:pPr eaLnBrk="1" hangingPunct="1"/>
            <a:r>
              <a:rPr lang="en-CA" altLang="en-US" dirty="0" smtClean="0"/>
              <a:t>Grew and expanded</a:t>
            </a:r>
          </a:p>
          <a:p>
            <a:pPr eaLnBrk="1" hangingPunct="1"/>
            <a:r>
              <a:rPr lang="en-CA" altLang="en-US" dirty="0" smtClean="0"/>
              <a:t>Not enough room for everyone who wants to come</a:t>
            </a:r>
          </a:p>
          <a:p>
            <a:pPr eaLnBrk="1" hangingPunct="1"/>
            <a:r>
              <a:rPr lang="en-CA" altLang="en-US" dirty="0" smtClean="0"/>
              <a:t>Seniors host most, but ACE hosts 1 per year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Senior/Teen Events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1676400"/>
            <a:ext cx="3048000" cy="2286000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676400"/>
            <a:ext cx="3048000" cy="2286000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28484788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Senior/Teen Events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1676400"/>
            <a:ext cx="3048000" cy="2286000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676400"/>
            <a:ext cx="3048000" cy="2286000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97093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Personal Beliefs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600200"/>
            <a:ext cx="3886200" cy="4419600"/>
          </a:xfrm>
        </p:spPr>
        <p:txBody>
          <a:bodyPr/>
          <a:lstStyle/>
          <a:p>
            <a:r>
              <a:rPr lang="en-US" altLang="en-US" dirty="0" smtClean="0"/>
              <a:t>Teaching to weaknesses</a:t>
            </a:r>
          </a:p>
          <a:p>
            <a:r>
              <a:rPr lang="en-US" altLang="en-US" dirty="0" smtClean="0"/>
              <a:t>School Leaving Certificates/Evergreen</a:t>
            </a:r>
          </a:p>
          <a:p>
            <a:r>
              <a:rPr lang="en-US" altLang="en-US" dirty="0" smtClean="0"/>
              <a:t>ADHD</a:t>
            </a:r>
          </a:p>
          <a:p>
            <a:r>
              <a:rPr lang="en-US" altLang="en-US" dirty="0" smtClean="0"/>
              <a:t>Problem youth vs. youth with problems</a:t>
            </a:r>
          </a:p>
          <a:p>
            <a:r>
              <a:rPr lang="en-US" altLang="en-US" dirty="0" smtClean="0"/>
              <a:t>Can’t </a:t>
            </a:r>
            <a:r>
              <a:rPr lang="en-US" altLang="en-US" dirty="0" err="1" smtClean="0"/>
              <a:t>vs</a:t>
            </a:r>
            <a:r>
              <a:rPr lang="en-US" altLang="en-US" dirty="0" smtClean="0"/>
              <a:t> “I don’t see why not”</a:t>
            </a:r>
          </a:p>
          <a:p>
            <a:endParaRPr lang="en-US" altLang="en-US" dirty="0" smtClean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20574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mtClean="0"/>
              <a:t>Expansion of Seniors Work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Knitting</a:t>
            </a:r>
          </a:p>
          <a:p>
            <a:pPr eaLnBrk="1" hangingPunct="1"/>
            <a:r>
              <a:rPr lang="en-CA" altLang="en-US" dirty="0" smtClean="0"/>
              <a:t>Going to Cheam Village</a:t>
            </a:r>
          </a:p>
          <a:p>
            <a:pPr eaLnBrk="1" hangingPunct="1"/>
            <a:r>
              <a:rPr lang="en-CA" altLang="en-US" dirty="0" smtClean="0"/>
              <a:t>Learning to use wheelchairs</a:t>
            </a:r>
          </a:p>
          <a:p>
            <a:pPr eaLnBrk="1" hangingPunct="1"/>
            <a:r>
              <a:rPr lang="en-CA" altLang="en-US" dirty="0" smtClean="0"/>
              <a:t>Doing odd jobs</a:t>
            </a:r>
          </a:p>
          <a:p>
            <a:pPr eaLnBrk="1" hangingPunct="1"/>
            <a:r>
              <a:rPr lang="en-CA" altLang="en-US" dirty="0" smtClean="0"/>
              <a:t>Little things like running into them and helping with groceries or holding doors</a:t>
            </a:r>
          </a:p>
          <a:p>
            <a:pPr eaLnBrk="1" hangingPunct="1"/>
            <a:r>
              <a:rPr lang="en-CA" altLang="en-US" dirty="0" smtClean="0"/>
              <a:t>Introducing new program to have seniors tell their stories and the kids type them</a:t>
            </a:r>
          </a:p>
          <a:p>
            <a:pPr eaLnBrk="1" hangingPunct="1"/>
            <a:r>
              <a:rPr lang="en-CA" altLang="en-US" dirty="0" smtClean="0"/>
              <a:t>Feedback from community on how friendly and polite ACE kids are</a:t>
            </a:r>
          </a:p>
          <a:p>
            <a:pPr eaLnBrk="1" hangingPunct="1"/>
            <a:endParaRPr lang="en-CA" altLang="en-US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mtClean="0"/>
              <a:t>Christmas Brunch for Seniors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CA" altLang="en-US" dirty="0" smtClean="0"/>
              <a:t>Idea to do something on Christmas morning for those alone</a:t>
            </a:r>
          </a:p>
          <a:p>
            <a:pPr eaLnBrk="1" hangingPunct="1">
              <a:lnSpc>
                <a:spcPct val="90000"/>
              </a:lnSpc>
            </a:pPr>
            <a:r>
              <a:rPr lang="en-CA" altLang="en-US" dirty="0" smtClean="0"/>
              <a:t>Huge community response</a:t>
            </a:r>
          </a:p>
          <a:p>
            <a:pPr eaLnBrk="1" hangingPunct="1">
              <a:lnSpc>
                <a:spcPct val="90000"/>
              </a:lnSpc>
            </a:pPr>
            <a:r>
              <a:rPr lang="en-CA" altLang="en-US" dirty="0" smtClean="0"/>
              <a:t>Many donations</a:t>
            </a:r>
          </a:p>
          <a:p>
            <a:pPr eaLnBrk="1" hangingPunct="1">
              <a:lnSpc>
                <a:spcPct val="90000"/>
              </a:lnSpc>
            </a:pPr>
            <a:r>
              <a:rPr lang="en-CA" altLang="en-US" dirty="0" smtClean="0"/>
              <a:t>2</a:t>
            </a:r>
            <a:r>
              <a:rPr lang="en-CA" altLang="en-US" baseline="30000" dirty="0" smtClean="0"/>
              <a:t>nd</a:t>
            </a:r>
            <a:r>
              <a:rPr lang="en-CA" altLang="en-US" dirty="0" smtClean="0"/>
              <a:t> Year Even Bigger</a:t>
            </a:r>
          </a:p>
          <a:p>
            <a:pPr eaLnBrk="1" hangingPunct="1">
              <a:lnSpc>
                <a:spcPct val="90000"/>
              </a:lnSpc>
            </a:pPr>
            <a:r>
              <a:rPr lang="en-CA" altLang="en-US" dirty="0" smtClean="0"/>
              <a:t>Much of the reason for Betty Urquhart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CA" altLang="en-US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Christmas Brunch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392" y="1676400"/>
            <a:ext cx="2530342" cy="2286000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641" y="1676400"/>
            <a:ext cx="2710318" cy="2286000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3048000" cy="2286000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26471794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320"/>
            <a:ext cx="7790688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CA" altLang="en-US" sz="3200" dirty="0" smtClean="0"/>
              <a:t>Betty Urquhart (When “Bad” Kids Go Good)</a:t>
            </a:r>
          </a:p>
        </p:txBody>
      </p:sp>
      <p:pic>
        <p:nvPicPr>
          <p:cNvPr id="1638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4" r="-11224"/>
          <a:stretch>
            <a:fillRect/>
          </a:stretch>
        </p:blipFill>
        <p:spPr bwMode="auto">
          <a:xfrm>
            <a:off x="1219200" y="1447800"/>
            <a:ext cx="407352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2" y="1524000"/>
            <a:ext cx="3257551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4" b="-10696"/>
          <a:stretch>
            <a:fillRect/>
          </a:stretch>
        </p:blipFill>
        <p:spPr bwMode="auto">
          <a:xfrm>
            <a:off x="1223964" y="3581402"/>
            <a:ext cx="3587751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z="3800" smtClean="0"/>
              <a:t>High School Seniors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CA" altLang="en-US" dirty="0" smtClean="0"/>
              <a:t>Logical next step</a:t>
            </a:r>
          </a:p>
          <a:p>
            <a:pPr eaLnBrk="1" hangingPunct="1">
              <a:lnSpc>
                <a:spcPct val="90000"/>
              </a:lnSpc>
            </a:pPr>
            <a:r>
              <a:rPr lang="en-CA" altLang="en-US" dirty="0" smtClean="0"/>
              <a:t>Went to Cheam to promote</a:t>
            </a:r>
          </a:p>
          <a:p>
            <a:pPr eaLnBrk="1" hangingPunct="1">
              <a:lnSpc>
                <a:spcPct val="90000"/>
              </a:lnSpc>
            </a:pPr>
            <a:r>
              <a:rPr lang="en-CA" altLang="en-US" dirty="0" smtClean="0"/>
              <a:t>Ray initially went there each week</a:t>
            </a:r>
          </a:p>
          <a:p>
            <a:pPr eaLnBrk="1" hangingPunct="1">
              <a:lnSpc>
                <a:spcPct val="90000"/>
              </a:lnSpc>
            </a:pPr>
            <a:r>
              <a:rPr lang="en-CA" altLang="en-US" dirty="0" smtClean="0"/>
              <a:t>All 3 ended up attending regularly</a:t>
            </a:r>
          </a:p>
          <a:p>
            <a:pPr eaLnBrk="1" hangingPunct="1">
              <a:lnSpc>
                <a:spcPct val="90000"/>
              </a:lnSpc>
            </a:pPr>
            <a:r>
              <a:rPr lang="en-CA" altLang="en-US" dirty="0" smtClean="0"/>
              <a:t>Historic graduation with much media coverage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371600"/>
            <a:ext cx="3657600" cy="2423424"/>
          </a:xfr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245608" y="4032701"/>
            <a:ext cx="3657600" cy="1910899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fontAlgn="auto">
              <a:lnSpc>
                <a:spcPct val="90000"/>
              </a:lnSpc>
              <a:spcAft>
                <a:spcPts val="0"/>
              </a:spcAft>
            </a:pPr>
            <a:r>
              <a:rPr lang="en-CA" altLang="en-US" dirty="0" smtClean="0"/>
              <a:t>The most important benefit to ACE was the impact it had, and still has, on the kids.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School Seniors</a:t>
            </a:r>
            <a:endParaRPr lang="en-US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1676400"/>
            <a:ext cx="3048000" cy="2286000"/>
          </a:xfr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676400"/>
            <a:ext cx="3048000" cy="2286000"/>
          </a:xfrm>
        </p:spPr>
      </p:pic>
      <p:pic>
        <p:nvPicPr>
          <p:cNvPr id="15" name="Content Placeholder 14"/>
          <p:cNvPicPr>
            <a:picLocks noGrp="1" noChangeAspect="1"/>
          </p:cNvPicPr>
          <p:nvPr>
            <p:ph sz="half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  <p:pic>
        <p:nvPicPr>
          <p:cNvPr id="14" name="Content Placeholder 13"/>
          <p:cNvPicPr>
            <a:picLocks noGrp="1" noChangeAspect="1"/>
          </p:cNvPicPr>
          <p:nvPr>
            <p:ph sz="half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39906377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7251192" cy="1981200"/>
          </a:xfrm>
        </p:spPr>
        <p:txBody>
          <a:bodyPr/>
          <a:lstStyle/>
          <a:p>
            <a:r>
              <a:rPr lang="en-US" dirty="0" smtClean="0"/>
              <a:t>What seniors groups or facilities are near you?</a:t>
            </a:r>
          </a:p>
          <a:p>
            <a:r>
              <a:rPr lang="en-US" dirty="0" smtClean="0"/>
              <a:t>How can you integrate seniors into your schools?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352800"/>
            <a:ext cx="4267200" cy="3200400"/>
          </a:xfrm>
        </p:spPr>
      </p:pic>
    </p:spTree>
    <p:extLst>
      <p:ext uri="{BB962C8B-B14F-4D97-AF65-F5344CB8AC3E}">
        <p14:creationId xmlns:p14="http://schemas.microsoft.com/office/powerpoint/2010/main" val="912246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004" y="1676400"/>
            <a:ext cx="3414996" cy="30698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Academics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4736592" cy="4800600"/>
          </a:xfrm>
        </p:spPr>
        <p:txBody>
          <a:bodyPr/>
          <a:lstStyle/>
          <a:p>
            <a:r>
              <a:rPr lang="en-US" dirty="0" smtClean="0"/>
              <a:t>Brought up to </a:t>
            </a:r>
            <a:r>
              <a:rPr lang="en-US" dirty="0" err="1" smtClean="0"/>
              <a:t>IRP</a:t>
            </a:r>
            <a:r>
              <a:rPr lang="en-US" dirty="0" smtClean="0"/>
              <a:t> standards</a:t>
            </a:r>
          </a:p>
          <a:p>
            <a:r>
              <a:rPr lang="en-US" dirty="0" smtClean="0"/>
              <a:t>Geared toward Dogwoods; either full or Adult</a:t>
            </a:r>
          </a:p>
          <a:p>
            <a:r>
              <a:rPr lang="en-US" dirty="0" smtClean="0"/>
              <a:t>Purchased courses</a:t>
            </a:r>
          </a:p>
          <a:p>
            <a:r>
              <a:rPr lang="en-US" dirty="0" smtClean="0"/>
              <a:t>Plan to incorporate all courses into Moodle</a:t>
            </a:r>
          </a:p>
          <a:p>
            <a:r>
              <a:rPr lang="en-US" dirty="0" smtClean="0"/>
              <a:t>2 blocks in the morning of academic study</a:t>
            </a:r>
          </a:p>
          <a:p>
            <a:r>
              <a:rPr lang="en-US" dirty="0" smtClean="0"/>
              <a:t>Teach focus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4306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Afternoons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7479792" cy="2819400"/>
          </a:xfrm>
        </p:spPr>
        <p:txBody>
          <a:bodyPr/>
          <a:lstStyle/>
          <a:p>
            <a:r>
              <a:rPr lang="en-US" dirty="0" smtClean="0"/>
              <a:t>Variety of electives</a:t>
            </a:r>
          </a:p>
          <a:p>
            <a:r>
              <a:rPr lang="en-US" dirty="0" smtClean="0"/>
              <a:t>Community events</a:t>
            </a:r>
          </a:p>
          <a:p>
            <a:r>
              <a:rPr lang="en-US" dirty="0" smtClean="0"/>
              <a:t>Volunteering</a:t>
            </a:r>
          </a:p>
          <a:p>
            <a:r>
              <a:rPr lang="en-US" dirty="0" smtClean="0"/>
              <a:t>Some students have jobs</a:t>
            </a:r>
          </a:p>
          <a:p>
            <a:r>
              <a:rPr lang="en-US" dirty="0" smtClean="0"/>
              <a:t>Create teamwork</a:t>
            </a:r>
          </a:p>
          <a:p>
            <a:r>
              <a:rPr lang="en-US" dirty="0" smtClean="0"/>
              <a:t>Create community both internal and external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4267200"/>
            <a:ext cx="3657600" cy="2743200"/>
          </a:xfrm>
        </p:spPr>
      </p:pic>
    </p:spTree>
    <p:extLst>
      <p:ext uri="{BB962C8B-B14F-4D97-AF65-F5344CB8AC3E}">
        <p14:creationId xmlns:p14="http://schemas.microsoft.com/office/powerpoint/2010/main" val="7001463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Finding the Child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295400" y="1524000"/>
            <a:ext cx="3657600" cy="51816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600" dirty="0" smtClean="0"/>
              <a:t>Story time</a:t>
            </a:r>
          </a:p>
          <a:p>
            <a:pPr>
              <a:lnSpc>
                <a:spcPct val="100000"/>
              </a:lnSpc>
            </a:pPr>
            <a:r>
              <a:rPr lang="en-US" sz="3600" dirty="0" smtClean="0"/>
              <a:t>Dress up your dolly</a:t>
            </a:r>
          </a:p>
          <a:p>
            <a:pPr>
              <a:lnSpc>
                <a:spcPct val="100000"/>
              </a:lnSpc>
            </a:pPr>
            <a:r>
              <a:rPr lang="en-US" sz="3600" dirty="0" smtClean="0"/>
              <a:t>Lego</a:t>
            </a:r>
          </a:p>
          <a:p>
            <a:pPr>
              <a:lnSpc>
                <a:spcPct val="100000"/>
              </a:lnSpc>
            </a:pPr>
            <a:r>
              <a:rPr lang="en-US" sz="3600" dirty="0" smtClean="0"/>
              <a:t>Star Wars Day</a:t>
            </a:r>
          </a:p>
          <a:p>
            <a:pPr>
              <a:lnSpc>
                <a:spcPct val="100000"/>
              </a:lnSpc>
            </a:pPr>
            <a:r>
              <a:rPr lang="en-US" sz="3600" dirty="0" smtClean="0"/>
              <a:t>Sippy cups</a:t>
            </a:r>
          </a:p>
          <a:p>
            <a:pPr>
              <a:lnSpc>
                <a:spcPct val="100000"/>
              </a:lnSpc>
            </a:pPr>
            <a:r>
              <a:rPr lang="en-US" sz="3600" dirty="0" smtClean="0"/>
              <a:t>Teddy bear tea party </a:t>
            </a:r>
            <a:endParaRPr lang="en-US" sz="36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524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356131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mtClean="0"/>
              <a:t>History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r>
              <a:rPr lang="en-CA" altLang="en-US" dirty="0" smtClean="0">
                <a:solidFill>
                  <a:srgbClr val="000000"/>
                </a:solidFill>
              </a:rPr>
              <a:t>McCaffrey reputation</a:t>
            </a:r>
          </a:p>
          <a:p>
            <a:pPr eaLnBrk="1" hangingPunct="1"/>
            <a:r>
              <a:rPr lang="en-CA" altLang="en-US" dirty="0" smtClean="0">
                <a:solidFill>
                  <a:srgbClr val="000000"/>
                </a:solidFill>
              </a:rPr>
              <a:t>Community resistance</a:t>
            </a:r>
          </a:p>
          <a:p>
            <a:pPr eaLnBrk="1" hangingPunct="1"/>
            <a:r>
              <a:rPr lang="en-CA" altLang="en-US" dirty="0" smtClean="0">
                <a:solidFill>
                  <a:srgbClr val="000000"/>
                </a:solidFill>
              </a:rPr>
              <a:t>Initial “merging”</a:t>
            </a:r>
          </a:p>
          <a:p>
            <a:pPr eaLnBrk="1" hangingPunct="1"/>
            <a:r>
              <a:rPr lang="en-CA" altLang="en-US" dirty="0" smtClean="0">
                <a:solidFill>
                  <a:srgbClr val="000000"/>
                </a:solidFill>
              </a:rPr>
              <a:t>Overcoming the past</a:t>
            </a:r>
          </a:p>
          <a:p>
            <a:pPr eaLnBrk="1" hangingPunct="1"/>
            <a:r>
              <a:rPr lang="en-CA" altLang="en-US" dirty="0" smtClean="0">
                <a:solidFill>
                  <a:srgbClr val="000000"/>
                </a:solidFill>
              </a:rPr>
              <a:t>Rebranding, rebuilding, reprogramming</a:t>
            </a:r>
          </a:p>
          <a:p>
            <a:pPr eaLnBrk="1" hangingPunct="1"/>
            <a:r>
              <a:rPr lang="en-CA" altLang="en-US" dirty="0" smtClean="0">
                <a:solidFill>
                  <a:srgbClr val="000000"/>
                </a:solidFill>
              </a:rPr>
              <a:t>School clothing</a:t>
            </a:r>
          </a:p>
          <a:p>
            <a:pPr eaLnBrk="1" hangingPunct="1"/>
            <a:r>
              <a:rPr lang="en-CA" altLang="en-US" dirty="0" smtClean="0">
                <a:solidFill>
                  <a:srgbClr val="000000"/>
                </a:solidFill>
              </a:rPr>
              <a:t>Logo c</a:t>
            </a:r>
            <a:r>
              <a:rPr lang="en-CA" altLang="en-US" dirty="0" smtClean="0">
                <a:solidFill>
                  <a:srgbClr val="000000"/>
                </a:solidFill>
              </a:rPr>
              <a:t>hoices </a:t>
            </a:r>
            <a:r>
              <a:rPr lang="en-CA" altLang="en-US" dirty="0" smtClean="0">
                <a:solidFill>
                  <a:srgbClr val="000000"/>
                </a:solidFill>
              </a:rPr>
              <a:t>and reasons</a:t>
            </a:r>
          </a:p>
          <a:p>
            <a:pPr eaLnBrk="1" hangingPunct="1"/>
            <a:r>
              <a:rPr lang="en-CA" altLang="en-US" dirty="0" smtClean="0">
                <a:solidFill>
                  <a:srgbClr val="000000"/>
                </a:solidFill>
              </a:rPr>
              <a:t>Work in progress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716527"/>
            <a:ext cx="3886200" cy="36174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Humor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1676400"/>
            <a:ext cx="3048000" cy="2286000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676400"/>
            <a:ext cx="3048000" cy="2286000"/>
          </a:xfr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8819530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9-90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cementing relationships with older people, started introducing younger</a:t>
            </a:r>
          </a:p>
          <a:p>
            <a:r>
              <a:rPr lang="en-US" dirty="0" smtClean="0"/>
              <a:t>Big Buddies program at Kent</a:t>
            </a:r>
          </a:p>
          <a:p>
            <a:r>
              <a:rPr lang="en-US" dirty="0" smtClean="0"/>
              <a:t>One on one </a:t>
            </a:r>
          </a:p>
          <a:p>
            <a:r>
              <a:rPr lang="en-US" dirty="0" smtClean="0"/>
              <a:t>Invited Kent as a partner to Sr./Teen</a:t>
            </a:r>
          </a:p>
          <a:p>
            <a:r>
              <a:rPr lang="en-US" dirty="0" smtClean="0"/>
              <a:t>ACE Burgers at District track meet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2484437"/>
            <a:ext cx="3657600" cy="2743200"/>
          </a:xfrm>
        </p:spPr>
      </p:pic>
    </p:spTree>
    <p:extLst>
      <p:ext uri="{BB962C8B-B14F-4D97-AF65-F5344CB8AC3E}">
        <p14:creationId xmlns:p14="http://schemas.microsoft.com/office/powerpoint/2010/main" val="39763296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Recurring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Grinchmas</a:t>
            </a:r>
            <a:r>
              <a:rPr lang="en-US" dirty="0" smtClean="0"/>
              <a:t>/Grinch Day</a:t>
            </a:r>
          </a:p>
          <a:p>
            <a:r>
              <a:rPr lang="en-US" dirty="0" smtClean="0"/>
              <a:t>Haunted House</a:t>
            </a:r>
          </a:p>
          <a:p>
            <a:r>
              <a:rPr lang="en-US" dirty="0" smtClean="0"/>
              <a:t>Anti-Bully Day</a:t>
            </a:r>
          </a:p>
          <a:p>
            <a:r>
              <a:rPr lang="en-US" dirty="0" smtClean="0"/>
              <a:t>Silent Auction/BBQ (one year launched Library Live)</a:t>
            </a:r>
          </a:p>
          <a:p>
            <a:r>
              <a:rPr lang="en-US" dirty="0" smtClean="0"/>
              <a:t>ACE Burgers</a:t>
            </a:r>
          </a:p>
          <a:p>
            <a:r>
              <a:rPr lang="en-US" dirty="0" smtClean="0"/>
              <a:t>BBQ Fundraisers and by request at various events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2484437"/>
            <a:ext cx="3657600" cy="2743200"/>
          </a:xfrm>
        </p:spPr>
      </p:pic>
    </p:spTree>
    <p:extLst>
      <p:ext uri="{BB962C8B-B14F-4D97-AF65-F5344CB8AC3E}">
        <p14:creationId xmlns:p14="http://schemas.microsoft.com/office/powerpoint/2010/main" val="550942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Formal Graduation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 and gown</a:t>
            </a:r>
            <a:r>
              <a:rPr lang="en-US" dirty="0"/>
              <a:t> </a:t>
            </a:r>
            <a:r>
              <a:rPr lang="en-US" dirty="0" smtClean="0"/>
              <a:t>in school colors</a:t>
            </a:r>
          </a:p>
          <a:p>
            <a:r>
              <a:rPr lang="en-US" dirty="0" smtClean="0"/>
              <a:t>Students now plan clothing, events, </a:t>
            </a:r>
            <a:r>
              <a:rPr lang="en-US" dirty="0" err="1" smtClean="0"/>
              <a:t>etc</a:t>
            </a:r>
            <a:endParaRPr lang="en-US" dirty="0" smtClean="0"/>
          </a:p>
          <a:p>
            <a:r>
              <a:rPr lang="en-US" dirty="0" smtClean="0"/>
              <a:t>Dinner</a:t>
            </a:r>
          </a:p>
          <a:p>
            <a:r>
              <a:rPr lang="en-US" dirty="0" smtClean="0"/>
              <a:t>Many special guests</a:t>
            </a:r>
          </a:p>
          <a:p>
            <a:r>
              <a:rPr lang="en-US" dirty="0" smtClean="0"/>
              <a:t>Each grad gets 2 free tickets</a:t>
            </a:r>
          </a:p>
          <a:p>
            <a:r>
              <a:rPr lang="en-US" dirty="0" smtClean="0"/>
              <a:t>Catered at cost</a:t>
            </a:r>
          </a:p>
          <a:p>
            <a:r>
              <a:rPr lang="en-US" dirty="0" smtClean="0"/>
              <a:t>Parade of grads</a:t>
            </a:r>
          </a:p>
          <a:p>
            <a:r>
              <a:rPr lang="en-US" dirty="0" smtClean="0"/>
              <a:t>Prep. time at the school</a:t>
            </a:r>
          </a:p>
          <a:p>
            <a:r>
              <a:rPr lang="en-US" dirty="0" smtClean="0"/>
              <a:t>Scholarships/bursaries presented</a:t>
            </a:r>
          </a:p>
          <a:p>
            <a:r>
              <a:rPr lang="en-US" dirty="0" smtClean="0"/>
              <a:t>Blankets presented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225152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1676400"/>
            <a:ext cx="3048000" cy="2286000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676400"/>
            <a:ext cx="3048000" cy="2286000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3048000" cy="2286000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37948542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Awards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1676400"/>
            <a:ext cx="3048000" cy="2286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10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200" dirty="0"/>
              <a:t>H</a:t>
            </a:r>
            <a:r>
              <a:rPr lang="en-US" sz="3200" dirty="0" smtClean="0"/>
              <a:t>olistic criteria</a:t>
            </a:r>
          </a:p>
          <a:p>
            <a:pPr>
              <a:lnSpc>
                <a:spcPct val="100000"/>
              </a:lnSpc>
            </a:pPr>
            <a:r>
              <a:rPr lang="en-US" sz="3200" dirty="0" smtClean="0"/>
              <a:t>Prizes</a:t>
            </a:r>
          </a:p>
          <a:p>
            <a:pPr>
              <a:lnSpc>
                <a:spcPct val="100000"/>
              </a:lnSpc>
            </a:pPr>
            <a:r>
              <a:rPr lang="en-US" sz="3200" dirty="0" smtClean="0"/>
              <a:t>Certificates</a:t>
            </a:r>
          </a:p>
          <a:p>
            <a:pPr>
              <a:lnSpc>
                <a:spcPct val="100000"/>
              </a:lnSpc>
            </a:pPr>
            <a:r>
              <a:rPr lang="en-US" sz="3200" dirty="0" smtClean="0"/>
              <a:t>Lunch</a:t>
            </a:r>
            <a:endParaRPr lang="en-US" sz="32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1512453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Government Recognition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/>
            <a:r>
              <a:rPr lang="en-CA" altLang="en-US" dirty="0" smtClean="0"/>
              <a:t>Victoria trip</a:t>
            </a:r>
          </a:p>
          <a:p>
            <a:r>
              <a:rPr lang="en-CA" altLang="en-US" dirty="0"/>
              <a:t>Students were very open</a:t>
            </a:r>
          </a:p>
          <a:p>
            <a:pPr eaLnBrk="1" hangingPunct="1"/>
            <a:r>
              <a:rPr lang="en-CA" altLang="en-US" dirty="0" smtClean="0">
                <a:hlinkClick r:id="rId2"/>
              </a:rPr>
              <a:t>BC Ed. Plan Blog</a:t>
            </a:r>
            <a:endParaRPr lang="en-CA" altLang="en-US" dirty="0" smtClean="0"/>
          </a:p>
          <a:p>
            <a:pPr eaLnBrk="1" hangingPunct="1"/>
            <a:r>
              <a:rPr lang="en-CA" altLang="en-US" dirty="0" smtClean="0"/>
              <a:t>ACE is represented on </a:t>
            </a:r>
            <a:r>
              <a:rPr lang="en-CA" altLang="en-US" dirty="0" err="1" smtClean="0"/>
              <a:t>QR</a:t>
            </a:r>
            <a:r>
              <a:rPr lang="en-CA" altLang="en-US" dirty="0" smtClean="0"/>
              <a:t> committee</a:t>
            </a:r>
          </a:p>
          <a:p>
            <a:pPr eaLnBrk="1" hangingPunct="1"/>
            <a:r>
              <a:rPr lang="en-CA" altLang="en-US" dirty="0" smtClean="0"/>
              <a:t>Ministry rep. at grad</a:t>
            </a:r>
          </a:p>
          <a:p>
            <a:pPr eaLnBrk="1" hangingPunct="1"/>
            <a:r>
              <a:rPr lang="en-CA" altLang="en-US" dirty="0" smtClean="0"/>
              <a:t>MLA Laurie </a:t>
            </a:r>
            <a:r>
              <a:rPr lang="en-CA" altLang="en-US" dirty="0" err="1" smtClean="0"/>
              <a:t>Throness</a:t>
            </a:r>
            <a:r>
              <a:rPr lang="en-CA" altLang="en-US" dirty="0" smtClean="0"/>
              <a:t> at grad</a:t>
            </a:r>
          </a:p>
          <a:p>
            <a:pPr eaLnBrk="1" hangingPunct="1"/>
            <a:r>
              <a:rPr lang="en-CA" altLang="en-US" dirty="0" smtClean="0"/>
              <a:t>Black Rod Ceremony invitation</a:t>
            </a:r>
          </a:p>
          <a:p>
            <a:pPr eaLnBrk="1" hangingPunct="1"/>
            <a:endParaRPr lang="en-CA" altLang="en-US" dirty="0" smtClean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2484437"/>
            <a:ext cx="3657600" cy="27432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Victoria Trip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1676400"/>
            <a:ext cx="3048000" cy="2286000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676400"/>
            <a:ext cx="3048000" cy="2286000"/>
          </a:xfr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563" y="4191000"/>
            <a:ext cx="3048000" cy="2286000"/>
          </a:xfrm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3048000" cy="2286000"/>
          </a:xfrm>
        </p:spPr>
      </p:pic>
    </p:spTree>
    <p:extLst>
      <p:ext uri="{BB962C8B-B14F-4D97-AF65-F5344CB8AC3E}">
        <p14:creationId xmlns:p14="http://schemas.microsoft.com/office/powerpoint/2010/main" val="9609848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Victoria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79792" cy="2743200"/>
          </a:xfrm>
        </p:spPr>
        <p:txBody>
          <a:bodyPr>
            <a:normAutofit fontScale="25000" lnSpcReduction="20000"/>
          </a:bodyPr>
          <a:lstStyle/>
          <a:p>
            <a:r>
              <a:rPr lang="en-US" sz="8000" dirty="0" smtClean="0"/>
              <a:t>MOE treated kids like </a:t>
            </a:r>
            <a:r>
              <a:rPr lang="en-US" sz="8000" dirty="0" err="1" smtClean="0"/>
              <a:t>VIPa</a:t>
            </a:r>
            <a:endParaRPr lang="en-US" sz="8000" dirty="0" smtClean="0"/>
          </a:p>
          <a:p>
            <a:r>
              <a:rPr lang="en-US" sz="8000" dirty="0" smtClean="0"/>
              <a:t>Legislature opening</a:t>
            </a:r>
          </a:p>
          <a:p>
            <a:r>
              <a:rPr lang="en-US" sz="8000" dirty="0" smtClean="0"/>
              <a:t>Hotel reaction and recognition by other guests;  ACE gear</a:t>
            </a:r>
          </a:p>
          <a:p>
            <a:r>
              <a:rPr lang="en-US" sz="8000" dirty="0" smtClean="0"/>
              <a:t>Visited Legislature at night and Empress and walked downtown</a:t>
            </a:r>
          </a:p>
          <a:p>
            <a:r>
              <a:rPr lang="en-US" sz="8000" dirty="0" smtClean="0"/>
              <a:t>Visited </a:t>
            </a:r>
            <a:r>
              <a:rPr lang="en-US" sz="8000" dirty="0" err="1" smtClean="0"/>
              <a:t>RRU</a:t>
            </a:r>
            <a:r>
              <a:rPr lang="en-US" sz="8000" dirty="0" smtClean="0"/>
              <a:t> and </a:t>
            </a:r>
            <a:r>
              <a:rPr lang="en-US" sz="8000" dirty="0" err="1" smtClean="0"/>
              <a:t>UVicand</a:t>
            </a:r>
            <a:r>
              <a:rPr lang="en-US" sz="8000" dirty="0" smtClean="0"/>
              <a:t> </a:t>
            </a:r>
            <a:r>
              <a:rPr lang="en-US" sz="8000" dirty="0" err="1" smtClean="0"/>
              <a:t>RRU</a:t>
            </a:r>
            <a:r>
              <a:rPr lang="en-US" sz="8000" dirty="0" smtClean="0"/>
              <a:t> gave packages; wanted calendars </a:t>
            </a:r>
          </a:p>
          <a:p>
            <a:r>
              <a:rPr lang="en-US" sz="8000" dirty="0" smtClean="0"/>
              <a:t>“Bad kids” in bed early and slept in van</a:t>
            </a:r>
          </a:p>
          <a:p>
            <a:r>
              <a:rPr lang="en-US" sz="8000" dirty="0" smtClean="0"/>
              <a:t>What was their favorite thing?   The Ministry</a:t>
            </a:r>
          </a:p>
          <a:p>
            <a:pPr marL="82296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4724400"/>
            <a:ext cx="25908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424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Pride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Accomplishments, awards and recognition are fabulous</a:t>
            </a:r>
          </a:p>
          <a:p>
            <a:r>
              <a:rPr lang="en-US" dirty="0" smtClean="0"/>
              <a:t>Students can graduate from a school they are proud of</a:t>
            </a:r>
          </a:p>
          <a:p>
            <a:r>
              <a:rPr lang="en-US" dirty="0" smtClean="0"/>
              <a:t>We don’t have dropouts, we have boomerangs</a:t>
            </a:r>
          </a:p>
          <a:p>
            <a:r>
              <a:rPr lang="en-US" dirty="0" smtClean="0"/>
              <a:t>Students come back for upgrading or at least visits</a:t>
            </a:r>
          </a:p>
          <a:p>
            <a:r>
              <a:rPr lang="en-US" dirty="0" smtClean="0"/>
              <a:t>Proud of who they are</a:t>
            </a:r>
          </a:p>
          <a:p>
            <a:r>
              <a:rPr lang="en-US" dirty="0" smtClean="0"/>
              <a:t>No longer believe they are stupid</a:t>
            </a:r>
          </a:p>
          <a:p>
            <a:r>
              <a:rPr lang="en-US" dirty="0" smtClean="0"/>
              <a:t>See their future and plan for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084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</a:t>
            </a:r>
            <a:r>
              <a:rPr lang="en-US" dirty="0" smtClean="0"/>
              <a:t>r Issues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Reputation</a:t>
            </a:r>
          </a:p>
          <a:p>
            <a:r>
              <a:rPr lang="en-US" dirty="0" smtClean="0"/>
              <a:t>Bad kids</a:t>
            </a:r>
          </a:p>
          <a:p>
            <a:r>
              <a:rPr lang="en-US" dirty="0" smtClean="0"/>
              <a:t>Drug addicts/criminals</a:t>
            </a:r>
          </a:p>
          <a:p>
            <a:r>
              <a:rPr lang="en-US" dirty="0" smtClean="0"/>
              <a:t>Not a real school</a:t>
            </a:r>
          </a:p>
          <a:p>
            <a:r>
              <a:rPr lang="en-US" dirty="0" smtClean="0"/>
              <a:t>Weird</a:t>
            </a:r>
          </a:p>
          <a:p>
            <a:r>
              <a:rPr lang="en-US" dirty="0" smtClean="0"/>
              <a:t>Bullying from outside youth</a:t>
            </a:r>
          </a:p>
          <a:p>
            <a:r>
              <a:rPr lang="en-US" dirty="0" smtClean="0"/>
              <a:t>Perceptions of themselves</a:t>
            </a:r>
          </a:p>
          <a:p>
            <a:pPr marL="82296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524000"/>
            <a:ext cx="3669944" cy="3718877"/>
          </a:xfrm>
        </p:spPr>
      </p:pic>
    </p:spTree>
    <p:extLst>
      <p:ext uri="{BB962C8B-B14F-4D97-AF65-F5344CB8AC3E}">
        <p14:creationId xmlns:p14="http://schemas.microsoft.com/office/powerpoint/2010/main" val="303542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Thinking Outside of the Box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045" y="2362200"/>
            <a:ext cx="3440749" cy="3124200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69" y="2133600"/>
            <a:ext cx="4553236" cy="3581399"/>
          </a:xfrm>
        </p:spPr>
      </p:pic>
    </p:spTree>
    <p:extLst>
      <p:ext uri="{BB962C8B-B14F-4D97-AF65-F5344CB8AC3E}">
        <p14:creationId xmlns:p14="http://schemas.microsoft.com/office/powerpoint/2010/main" val="1516185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Everything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Golf</a:t>
            </a:r>
          </a:p>
          <a:p>
            <a:r>
              <a:rPr lang="en-US" dirty="0" err="1" smtClean="0"/>
              <a:t>Halq'emeylem</a:t>
            </a:r>
            <a:endParaRPr lang="en-US" dirty="0" smtClean="0"/>
          </a:p>
          <a:p>
            <a:r>
              <a:rPr lang="en-US" dirty="0" smtClean="0"/>
              <a:t>Communication Class (Toastmasters)</a:t>
            </a:r>
          </a:p>
          <a:p>
            <a:r>
              <a:rPr lang="en-US" dirty="0" smtClean="0"/>
              <a:t>Yearbook</a:t>
            </a:r>
          </a:p>
          <a:p>
            <a:r>
              <a:rPr lang="en-US" dirty="0" smtClean="0"/>
              <a:t>Video </a:t>
            </a:r>
          </a:p>
          <a:p>
            <a:r>
              <a:rPr lang="en-US" dirty="0" smtClean="0"/>
              <a:t>Original garage sales/BBQs</a:t>
            </a:r>
          </a:p>
          <a:p>
            <a:r>
              <a:rPr lang="en-US" dirty="0" smtClean="0"/>
              <a:t>Sometimes can be modified</a:t>
            </a:r>
          </a:p>
          <a:p>
            <a:r>
              <a:rPr lang="en-US" dirty="0" smtClean="0"/>
              <a:t>Sometimes Plan B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2628414"/>
            <a:ext cx="3657600" cy="2455247"/>
          </a:xfrm>
        </p:spPr>
      </p:pic>
    </p:spTree>
    <p:extLst>
      <p:ext uri="{BB962C8B-B14F-4D97-AF65-F5344CB8AC3E}">
        <p14:creationId xmlns:p14="http://schemas.microsoft.com/office/powerpoint/2010/main" val="1536512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Community Relationships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Observer</a:t>
            </a:r>
          </a:p>
          <a:p>
            <a:pPr eaLnBrk="1" hangingPunct="1"/>
            <a:r>
              <a:rPr lang="en-CA" altLang="en-US" dirty="0" err="1" smtClean="0"/>
              <a:t>AHCS</a:t>
            </a:r>
            <a:endParaRPr lang="en-CA" altLang="en-US" dirty="0" smtClean="0"/>
          </a:p>
          <a:p>
            <a:pPr eaLnBrk="1" hangingPunct="1"/>
            <a:r>
              <a:rPr lang="en-CA" altLang="en-US" dirty="0" err="1" smtClean="0"/>
              <a:t>MCFD</a:t>
            </a:r>
            <a:endParaRPr lang="en-CA" altLang="en-US" dirty="0" smtClean="0"/>
          </a:p>
          <a:p>
            <a:pPr eaLnBrk="1" hangingPunct="1"/>
            <a:r>
              <a:rPr lang="en-CA" altLang="en-US" dirty="0" smtClean="0"/>
              <a:t>Fraser Valley Regional Library</a:t>
            </a:r>
          </a:p>
          <a:p>
            <a:pPr eaLnBrk="1" hangingPunct="1"/>
            <a:r>
              <a:rPr lang="en-CA" altLang="en-US" dirty="0" smtClean="0"/>
              <a:t>Legion Hall (ACE East Campus)</a:t>
            </a:r>
          </a:p>
          <a:p>
            <a:pPr eaLnBrk="1" hangingPunct="1"/>
            <a:r>
              <a:rPr lang="en-CA" altLang="en-US" dirty="0" smtClean="0"/>
              <a:t>A &amp; W</a:t>
            </a:r>
          </a:p>
          <a:p>
            <a:pPr eaLnBrk="1" hangingPunct="1"/>
            <a:r>
              <a:rPr lang="en-CA" altLang="en-US" dirty="0" smtClean="0"/>
              <a:t>Harrison Beach Hotel (ACE North Campus)</a:t>
            </a:r>
          </a:p>
          <a:p>
            <a:pPr eaLnBrk="1" hangingPunct="1"/>
            <a:endParaRPr lang="en-CA" altLang="en-US" dirty="0"/>
          </a:p>
          <a:p>
            <a:pPr eaLnBrk="1" hangingPunct="1"/>
            <a:r>
              <a:rPr lang="en-CA" altLang="en-US" dirty="0" err="1" smtClean="0"/>
              <a:t>CFS</a:t>
            </a:r>
            <a:endParaRPr lang="en-CA" altLang="en-US" dirty="0" smtClean="0"/>
          </a:p>
          <a:p>
            <a:pPr eaLnBrk="1" hangingPunct="1"/>
            <a:endParaRPr lang="en-CA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mtClean="0"/>
              <a:t>Observer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435608" y="1447800"/>
            <a:ext cx="7498080" cy="2743200"/>
          </a:xfrm>
        </p:spPr>
        <p:txBody>
          <a:bodyPr/>
          <a:lstStyle/>
          <a:p>
            <a:pPr eaLnBrk="1" hangingPunct="1"/>
            <a:r>
              <a:rPr lang="en-CA" altLang="en-US" dirty="0" smtClean="0"/>
              <a:t>Help with reputation rebuild</a:t>
            </a:r>
          </a:p>
          <a:p>
            <a:pPr eaLnBrk="1" hangingPunct="1"/>
            <a:r>
              <a:rPr lang="en-CA" altLang="en-US" dirty="0" smtClean="0"/>
              <a:t>Advertising</a:t>
            </a:r>
          </a:p>
          <a:p>
            <a:pPr eaLnBrk="1" hangingPunct="1"/>
            <a:r>
              <a:rPr lang="en-CA" altLang="en-US" dirty="0" smtClean="0"/>
              <a:t>Donations</a:t>
            </a:r>
          </a:p>
          <a:p>
            <a:pPr eaLnBrk="1" hangingPunct="1"/>
            <a:r>
              <a:rPr lang="en-CA" altLang="en-US" dirty="0" smtClean="0"/>
              <a:t>Frequent </a:t>
            </a:r>
            <a:r>
              <a:rPr lang="en-CA" altLang="en-US" dirty="0"/>
              <a:t>a</a:t>
            </a:r>
            <a:r>
              <a:rPr lang="en-CA" altLang="en-US" dirty="0" smtClean="0"/>
              <a:t>rticles</a:t>
            </a:r>
          </a:p>
          <a:p>
            <a:pPr eaLnBrk="1" hangingPunct="1"/>
            <a:r>
              <a:rPr lang="en-CA" altLang="en-US" dirty="0" smtClean="0">
                <a:hlinkClick r:id="rId2" action="ppaction://hlinkfile"/>
              </a:rPr>
              <a:t>Community Fabric Article</a:t>
            </a:r>
            <a:endParaRPr lang="en-CA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890477"/>
            <a:ext cx="8077200" cy="1891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mtClean="0"/>
              <a:t>Community Services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CA" altLang="en-US" dirty="0" smtClean="0"/>
              <a:t>Youth Workers/YIP</a:t>
            </a:r>
          </a:p>
          <a:p>
            <a:pPr eaLnBrk="1" hangingPunct="1"/>
            <a:r>
              <a:rPr lang="en-CA" altLang="en-US" dirty="0" smtClean="0"/>
              <a:t>Substance Use Counselor</a:t>
            </a:r>
          </a:p>
          <a:p>
            <a:pPr eaLnBrk="1" hangingPunct="1"/>
            <a:r>
              <a:rPr lang="en-CA" altLang="en-US" dirty="0" smtClean="0"/>
              <a:t>Family Therapist</a:t>
            </a:r>
          </a:p>
          <a:p>
            <a:pPr eaLnBrk="1" hangingPunct="1"/>
            <a:r>
              <a:rPr lang="en-CA" altLang="en-US" dirty="0" smtClean="0"/>
              <a:t>CALL (ACE Your Tech)</a:t>
            </a:r>
          </a:p>
          <a:p>
            <a:pPr eaLnBrk="1" hangingPunct="1"/>
            <a:r>
              <a:rPr lang="en-CA" altLang="en-US" dirty="0" smtClean="0"/>
              <a:t>Employment Skills</a:t>
            </a:r>
          </a:p>
          <a:p>
            <a:pPr eaLnBrk="1" hangingPunct="1"/>
            <a:r>
              <a:rPr lang="en-CA" altLang="en-US" dirty="0" smtClean="0"/>
              <a:t>Thrift Store</a:t>
            </a:r>
          </a:p>
          <a:p>
            <a:pPr eaLnBrk="1" hangingPunct="1"/>
            <a:r>
              <a:rPr lang="en-CA" altLang="en-US" dirty="0" smtClean="0"/>
              <a:t>Course for young parents</a:t>
            </a:r>
          </a:p>
          <a:p>
            <a:pPr eaLnBrk="1" hangingPunct="1"/>
            <a:r>
              <a:rPr lang="en-CA" altLang="en-US" dirty="0" smtClean="0"/>
              <a:t>Suicide Prevention</a:t>
            </a:r>
          </a:p>
          <a:p>
            <a:pPr eaLnBrk="1" hangingPunct="1"/>
            <a:r>
              <a:rPr lang="en-CA" altLang="en-US" dirty="0" smtClean="0"/>
              <a:t>Youth Outreach</a:t>
            </a:r>
          </a:p>
          <a:p>
            <a:pPr eaLnBrk="1" hangingPunct="1"/>
            <a:r>
              <a:rPr lang="en-CA" altLang="en-US" dirty="0" smtClean="0"/>
              <a:t>Literacy partnership</a:t>
            </a:r>
          </a:p>
          <a:p>
            <a:pPr eaLnBrk="1" hangingPunct="1"/>
            <a:endParaRPr lang="en-CA" altLang="en-US" dirty="0" smtClean="0"/>
          </a:p>
          <a:p>
            <a:pPr eaLnBrk="1" hangingPunct="1"/>
            <a:endParaRPr lang="en-CA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altLang="en-US" smtClean="0"/>
              <a:t>FVRL: Agassiz Library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CA" altLang="en-US" dirty="0" smtClean="0"/>
              <a:t>Weekly use</a:t>
            </a:r>
          </a:p>
          <a:p>
            <a:pPr eaLnBrk="1" hangingPunct="1"/>
            <a:r>
              <a:rPr lang="en-CA" altLang="en-US" dirty="0" smtClean="0"/>
              <a:t>Fundraising</a:t>
            </a:r>
          </a:p>
          <a:p>
            <a:pPr eaLnBrk="1" hangingPunct="1"/>
            <a:r>
              <a:rPr lang="en-CA" altLang="en-US" dirty="0" smtClean="0"/>
              <a:t>Volunteerism</a:t>
            </a:r>
          </a:p>
          <a:p>
            <a:pPr eaLnBrk="1" hangingPunct="1"/>
            <a:r>
              <a:rPr lang="en-CA" altLang="en-US" dirty="0" smtClean="0"/>
              <a:t>Attachment</a:t>
            </a:r>
          </a:p>
          <a:p>
            <a:pPr eaLnBrk="1" hangingPunct="1"/>
            <a:r>
              <a:rPr lang="en-CA" altLang="en-US" dirty="0" smtClean="0"/>
              <a:t>ACE Central Campus</a:t>
            </a:r>
          </a:p>
          <a:p>
            <a:pPr eaLnBrk="1" hangingPunct="1"/>
            <a:r>
              <a:rPr lang="en-CA" altLang="en-US" dirty="0" smtClean="0"/>
              <a:t>Anti-Bully Day Open House</a:t>
            </a:r>
          </a:p>
          <a:p>
            <a:pPr eaLnBrk="1" hangingPunct="1"/>
            <a:r>
              <a:rPr lang="en-CA" altLang="en-US" dirty="0" smtClean="0"/>
              <a:t>Catering</a:t>
            </a:r>
          </a:p>
          <a:p>
            <a:pPr eaLnBrk="1" hangingPunct="1"/>
            <a:r>
              <a:rPr lang="en-CA" altLang="en-US" dirty="0" smtClean="0"/>
              <a:t>Bringing out the child</a:t>
            </a:r>
          </a:p>
          <a:p>
            <a:pPr eaLnBrk="1" hangingPunct="1"/>
            <a:endParaRPr lang="en-CA" altLang="en-US" dirty="0" smtClean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622" y="1524000"/>
            <a:ext cx="3498056" cy="4664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RecommStrat">
  <a:themeElements>
    <a:clrScheme name="Custom 2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92D050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1864</TotalTime>
  <Words>970</Words>
  <Application>Microsoft Office PowerPoint</Application>
  <PresentationFormat>On-screen Show (4:3)</PresentationFormat>
  <Paragraphs>235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Custom Design</vt:lpstr>
      <vt:lpstr>RecommStrat</vt:lpstr>
      <vt:lpstr>1_Custom Design</vt:lpstr>
      <vt:lpstr>PowerPoint Presentation</vt:lpstr>
      <vt:lpstr>Personal Beliefs</vt:lpstr>
      <vt:lpstr>History</vt:lpstr>
      <vt:lpstr>Prior Issues</vt:lpstr>
      <vt:lpstr>Not Everything Works</vt:lpstr>
      <vt:lpstr>Community Relationships</vt:lpstr>
      <vt:lpstr>Observer</vt:lpstr>
      <vt:lpstr>Community Services</vt:lpstr>
      <vt:lpstr>FVRL: Agassiz Library</vt:lpstr>
      <vt:lpstr> The Legion</vt:lpstr>
      <vt:lpstr>Legion Photos</vt:lpstr>
      <vt:lpstr>The Legion</vt:lpstr>
      <vt:lpstr>A &amp; W</vt:lpstr>
      <vt:lpstr>A &amp; W Events</vt:lpstr>
      <vt:lpstr>Harrison Beach Hotel</vt:lpstr>
      <vt:lpstr>Group Discussion</vt:lpstr>
      <vt:lpstr>Senior/Teen Events</vt:lpstr>
      <vt:lpstr>Senior/Teen Events</vt:lpstr>
      <vt:lpstr>Senior/Teen Events</vt:lpstr>
      <vt:lpstr>Expansion of Seniors Work</vt:lpstr>
      <vt:lpstr>Christmas Brunch for Seniors</vt:lpstr>
      <vt:lpstr>Christmas Brunch</vt:lpstr>
      <vt:lpstr>Betty Urquhart (When “Bad” Kids Go Good)</vt:lpstr>
      <vt:lpstr>High School Seniors</vt:lpstr>
      <vt:lpstr>High School Seniors</vt:lpstr>
      <vt:lpstr>Group Discussion</vt:lpstr>
      <vt:lpstr>Academics</vt:lpstr>
      <vt:lpstr>Afternoons</vt:lpstr>
      <vt:lpstr>Finding the Child</vt:lpstr>
      <vt:lpstr>Humor</vt:lpstr>
      <vt:lpstr>9-90</vt:lpstr>
      <vt:lpstr>Other Recurring Events</vt:lpstr>
      <vt:lpstr>Formal Graduation</vt:lpstr>
      <vt:lpstr>Grad</vt:lpstr>
      <vt:lpstr>Awards</vt:lpstr>
      <vt:lpstr>Government Recognition </vt:lpstr>
      <vt:lpstr>Victoria Trip</vt:lpstr>
      <vt:lpstr>Victoria</vt:lpstr>
      <vt:lpstr>Sources of Pride</vt:lpstr>
      <vt:lpstr>Thinking Outside of the Box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Sandy</dc:creator>
  <cp:lastModifiedBy>Sandy</cp:lastModifiedBy>
  <cp:revision>85</cp:revision>
  <dcterms:created xsi:type="dcterms:W3CDTF">2010-11-22T18:46:43Z</dcterms:created>
  <dcterms:modified xsi:type="dcterms:W3CDTF">2013-11-21T03:04:25Z</dcterms:modified>
</cp:coreProperties>
</file>